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</p:sldMasterIdLst>
  <p:notesMasterIdLst>
    <p:notesMasterId r:id="rId23"/>
  </p:notesMasterIdLst>
  <p:sldIdLst>
    <p:sldId id="258" r:id="rId3"/>
    <p:sldId id="353" r:id="rId4"/>
    <p:sldId id="392" r:id="rId5"/>
    <p:sldId id="262" r:id="rId6"/>
    <p:sldId id="389" r:id="rId7"/>
    <p:sldId id="390" r:id="rId8"/>
    <p:sldId id="386" r:id="rId9"/>
    <p:sldId id="393" r:id="rId10"/>
    <p:sldId id="391" r:id="rId11"/>
    <p:sldId id="394" r:id="rId12"/>
    <p:sldId id="395" r:id="rId13"/>
    <p:sldId id="396" r:id="rId14"/>
    <p:sldId id="397" r:id="rId15"/>
    <p:sldId id="398" r:id="rId16"/>
    <p:sldId id="399" r:id="rId17"/>
    <p:sldId id="400" r:id="rId18"/>
    <p:sldId id="401" r:id="rId19"/>
    <p:sldId id="402" r:id="rId20"/>
    <p:sldId id="403" r:id="rId21"/>
    <p:sldId id="314" r:id="rId22"/>
  </p:sldIdLst>
  <p:sldSz cx="9363075" cy="52578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328613" indent="128588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657225" indent="257175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985838" indent="385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316038" indent="512763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853" autoAdjust="0"/>
  </p:normalViewPr>
  <p:slideViewPr>
    <p:cSldViewPr>
      <p:cViewPr>
        <p:scale>
          <a:sx n="108" d="100"/>
          <a:sy n="108" d="100"/>
        </p:scale>
        <p:origin x="-1040" y="-80"/>
      </p:cViewPr>
      <p:guideLst>
        <p:guide orient="horz" pos="1279"/>
        <p:guide orient="horz" pos="306"/>
        <p:guide orient="horz" pos="565"/>
        <p:guide orient="horz" pos="2193"/>
        <p:guide orient="horz" pos="1611"/>
        <p:guide pos="5607"/>
        <p:guide pos="290"/>
        <p:guide pos="1979"/>
        <p:guide pos="3781"/>
        <p:guide pos="2092"/>
        <p:guide pos="389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2F479-4B50-F243-9713-1B12EC2B4BDB}" type="datetimeFigureOut">
              <a:rPr lang="en-US" smtClean="0"/>
              <a:t>1/22/15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6238" y="685800"/>
            <a:ext cx="6105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4B5B7-85EF-4E48-AC80-2380FACD9C2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02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sure everyone has downloaded</a:t>
            </a:r>
            <a:r>
              <a:rPr lang="en-US" baseline="0" dirty="0" smtClean="0"/>
              <a:t> Slack, Anaconda, and Spyder before we start.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651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3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81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latin typeface="+mn-lt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D4B5B7-85EF-4E48-AC80-2380FACD9C2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76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79438"/>
            <a:ext cx="203835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6" y="1144089"/>
            <a:ext cx="8469243" cy="1126998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70000"/>
              </a:lnSpc>
              <a:defRPr sz="11500" b="1" cap="all" spc="-200">
                <a:latin typeface="PFDinTextCompPro-Bold"/>
                <a:cs typeface="PFDinTextCompPro-Bold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1455" y="4118670"/>
            <a:ext cx="6553695" cy="609600"/>
          </a:xfrm>
          <a:prstGeom prst="rect">
            <a:avLst/>
          </a:prstGeom>
        </p:spPr>
        <p:txBody>
          <a:bodyPr vert="horz" lIns="65828" tIns="32914" rIns="65828" bIns="32914"/>
          <a:lstStyle>
            <a:lvl1pPr marL="0" indent="0" algn="l">
              <a:buNone/>
              <a:defRPr lang="en-US" sz="2800" u="none" baseline="0" smtClean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313952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 bwMode="auto">
          <a:xfrm flipH="1">
            <a:off x="454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 userDrawn="1"/>
        </p:nvCxnSpPr>
        <p:spPr bwMode="auto">
          <a:xfrm>
            <a:off x="3386138" y="2085975"/>
            <a:ext cx="527208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 userDrawn="1"/>
        </p:nvCxnSpPr>
        <p:spPr bwMode="auto">
          <a:xfrm flipH="1">
            <a:off x="454025" y="36576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/>
          <p:nvPr userDrawn="1"/>
        </p:nvCxnSpPr>
        <p:spPr bwMode="auto">
          <a:xfrm flipH="1">
            <a:off x="3371850" y="3651250"/>
            <a:ext cx="52720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612" y="1491734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12" y="2158557"/>
            <a:ext cx="2688926" cy="120015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3386137" y="1494184"/>
            <a:ext cx="5257800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3"/>
          </p:nvPr>
        </p:nvSpPr>
        <p:spPr>
          <a:xfrm>
            <a:off x="3386137" y="2161007"/>
            <a:ext cx="1219200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 i="1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14"/>
          </p:nvPr>
        </p:nvSpPr>
        <p:spPr>
          <a:xfrm>
            <a:off x="4853747" y="2161007"/>
            <a:ext cx="3790189" cy="1111856"/>
          </a:xfrm>
          <a:prstGeom prst="rect">
            <a:avLst/>
          </a:prstGeom>
        </p:spPr>
        <p:txBody>
          <a:bodyPr vert="horz" lIns="0" tIns="32914" rIns="65828" bIns="32914"/>
          <a:lstStyle>
            <a:lvl1pPr marL="225425" indent="-225425">
              <a:lnSpc>
                <a:spcPct val="100000"/>
              </a:lnSpc>
              <a:buSzPct val="100000"/>
              <a:buFont typeface="+mj-lt"/>
              <a:buAutoNum type="arabicPeriod"/>
              <a:defRPr sz="14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15"/>
          </p:nvPr>
        </p:nvSpPr>
        <p:spPr>
          <a:xfrm>
            <a:off x="468612" y="3070370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68612" y="3737193"/>
            <a:ext cx="2688926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8"/>
          </p:nvPr>
        </p:nvSpPr>
        <p:spPr>
          <a:xfrm>
            <a:off x="3386137" y="2933700"/>
            <a:ext cx="5257800" cy="61988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9"/>
          </p:nvPr>
        </p:nvSpPr>
        <p:spPr>
          <a:xfrm>
            <a:off x="3386137" y="3730063"/>
            <a:ext cx="5257800" cy="1406307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23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C701D-38C3-2B44-A4BF-009E7CC0FE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716122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 bwMode="auto">
          <a:xfrm flipH="1">
            <a:off x="6169025" y="2082800"/>
            <a:ext cx="2703513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476250" y="2082800"/>
            <a:ext cx="5500688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3611" y="1498728"/>
            <a:ext cx="2688926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3611" y="2156844"/>
            <a:ext cx="2688926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2"/>
          </p:nvPr>
        </p:nvSpPr>
        <p:spPr>
          <a:xfrm>
            <a:off x="476249" y="1498728"/>
            <a:ext cx="5500688" cy="490347"/>
          </a:xfrm>
          <a:prstGeom prst="rect">
            <a:avLst/>
          </a:prstGeom>
        </p:spPr>
        <p:txBody>
          <a:bodyPr vert="horz" lIns="0" tIns="32914" rIns="65828" bIns="32914" anchor="b"/>
          <a:lstStyle>
            <a:lvl1pPr marL="0" indent="0">
              <a:buNone/>
              <a:defRPr sz="1400" b="1" cap="all">
                <a:latin typeface="+mj-lt"/>
              </a:defRPr>
            </a:lvl1pPr>
            <a:lvl2pPr marL="329138" indent="0">
              <a:buNone/>
              <a:defRPr sz="1400" b="1"/>
            </a:lvl2pPr>
            <a:lvl3pPr marL="658277" indent="0">
              <a:buNone/>
              <a:defRPr sz="1300" b="1"/>
            </a:lvl3pPr>
            <a:lvl4pPr marL="987415" indent="0">
              <a:buNone/>
              <a:defRPr sz="1200" b="1"/>
            </a:lvl4pPr>
            <a:lvl5pPr marL="1316553" indent="0">
              <a:buNone/>
              <a:defRPr sz="1200" b="1"/>
            </a:lvl5pPr>
            <a:lvl6pPr marL="1645691" indent="0">
              <a:buNone/>
              <a:defRPr sz="1200" b="1"/>
            </a:lvl6pPr>
            <a:lvl7pPr marL="1974830" indent="0">
              <a:buNone/>
              <a:defRPr sz="1200" b="1"/>
            </a:lvl7pPr>
            <a:lvl8pPr marL="2303968" indent="0">
              <a:buNone/>
              <a:defRPr sz="1200" b="1"/>
            </a:lvl8pPr>
            <a:lvl9pPr marL="2633106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half" idx="16"/>
          </p:nvPr>
        </p:nvSpPr>
        <p:spPr>
          <a:xfrm>
            <a:off x="476249" y="2156844"/>
            <a:ext cx="5500688" cy="2834256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defRPr sz="1700"/>
            </a:lvl4pPr>
            <a:lvl5pPr>
              <a:defRPr sz="17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571512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18E8F9-447F-654D-803B-9DEE29FFF51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864468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611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6400" y="1226439"/>
            <a:ext cx="4158065" cy="3470148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62ABD-C146-AE4A-B90F-9D71F19074E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792682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Sub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Box 1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961AC2-C84F-D04B-81D7-7DCA9165AC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33677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2624138" y="1333500"/>
            <a:ext cx="3733800" cy="3505200"/>
          </a:xfrm>
          <a:prstGeom prst="rect">
            <a:avLst/>
          </a:prstGeom>
        </p:spPr>
        <p:txBody>
          <a:bodyPr vert="horz"/>
          <a:lstStyle/>
          <a:p>
            <a:pPr lvl="0"/>
            <a:endParaRPr lang="en-US" noProof="0" dirty="0">
              <a:sym typeface="News706 BT" charset="0"/>
            </a:endParaRP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940B09-2C87-A043-B6A7-0D31B4E087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565208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704C70-ACA5-F34F-A1DA-C6016D40A00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3585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398" y="1115943"/>
            <a:ext cx="8425853" cy="2579757"/>
          </a:xfrm>
          <a:prstGeom prst="rect">
            <a:avLst/>
          </a:prstGeom>
        </p:spPr>
        <p:txBody>
          <a:bodyPr vert="horz" lIns="65828" tIns="32914" rIns="65828" bIns="32914"/>
          <a:lstStyle>
            <a:lvl1pPr>
              <a:lnSpc>
                <a:spcPct val="70000"/>
              </a:lnSpc>
              <a:defRPr sz="8800" b="1" cap="all" spc="-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611" y="3314700"/>
            <a:ext cx="8425853" cy="1793748"/>
          </a:xfrm>
          <a:prstGeom prst="rect">
            <a:avLst/>
          </a:prstGeom>
        </p:spPr>
        <p:txBody>
          <a:bodyPr vert="horz" lIns="65828" tIns="32914" rIns="65828" bIns="32914" anchor="b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62938" y="458788"/>
            <a:ext cx="641350" cy="341312"/>
          </a:xfrm>
          <a:prstGeom prst="rect">
            <a:avLst/>
          </a:prstGeom>
        </p:spPr>
        <p:txBody>
          <a:bodyPr rIns="0"/>
          <a:lstStyle>
            <a:lvl1pPr algn="r">
              <a:defRPr sz="2300" b="1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7D2F14C5-AF8B-6B42-A67C-58A084EA75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14653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2" y="1066788"/>
            <a:ext cx="49243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 baseline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82" y="2072196"/>
            <a:ext cx="5748356" cy="1343025"/>
          </a:xfrm>
          <a:prstGeom prst="rect">
            <a:avLst/>
          </a:prstGeom>
        </p:spPr>
        <p:txBody>
          <a:bodyPr vert="horz" lIns="0" tIns="32914" rIns="65828" bIns="32914"/>
          <a:lstStyle>
            <a:lvl1pPr marL="174625" indent="-174625" algn="l">
              <a:buSzPct val="69000"/>
              <a:buFont typeface="Lucida Grande"/>
              <a:buChar char="‣"/>
              <a:defRPr baseline="0"/>
            </a:lvl1pPr>
            <a:lvl2pPr marL="329138" indent="0" algn="ctr">
              <a:buNone/>
              <a:defRPr/>
            </a:lvl2pPr>
            <a:lvl3pPr marL="658277" indent="0" algn="ctr">
              <a:buNone/>
              <a:defRPr/>
            </a:lvl3pPr>
            <a:lvl4pPr marL="987415" indent="0" algn="ctr">
              <a:buNone/>
              <a:defRPr/>
            </a:lvl4pPr>
            <a:lvl5pPr marL="1316553" indent="0" algn="ctr">
              <a:buNone/>
              <a:defRPr/>
            </a:lvl5pPr>
            <a:lvl6pPr marL="1645691" indent="0" algn="ctr">
              <a:buNone/>
              <a:defRPr/>
            </a:lvl6pPr>
            <a:lvl7pPr marL="1974830" indent="0" algn="ctr">
              <a:buNone/>
              <a:defRPr/>
            </a:lvl7pPr>
            <a:lvl8pPr marL="2303968" indent="0" algn="ctr">
              <a:buNone/>
              <a:defRPr/>
            </a:lvl8pPr>
            <a:lvl9pPr marL="263310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6" y="495300"/>
            <a:ext cx="6400800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2"/>
          </p:nvPr>
        </p:nvSpPr>
        <p:spPr>
          <a:xfrm>
            <a:off x="6205537" y="2095500"/>
            <a:ext cx="2743200" cy="27432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pPr lvl="0"/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11C055-FFE5-AD49-B3A5-A897741439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00975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454025" y="2066446"/>
            <a:ext cx="8418512" cy="300085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Font typeface="Arial"/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34588A-CBAF-924B-A77D-DE72B91A92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34650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85737" y="190500"/>
            <a:ext cx="8991600" cy="4876800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981" y="1066788"/>
            <a:ext cx="8429555" cy="1126998"/>
          </a:xfrm>
          <a:prstGeom prst="rect">
            <a:avLst/>
          </a:prstGeom>
        </p:spPr>
        <p:txBody>
          <a:bodyPr vert="horz" lIns="0" tIns="32914" rIns="65828" bIns="32914"/>
          <a:lstStyle>
            <a:lvl1pPr>
              <a:lnSpc>
                <a:spcPts val="3599"/>
              </a:lnSpc>
              <a:defRPr sz="3900" b="1" cap="all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75AE0-23F4-5347-8791-D0888DD167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43257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6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pic>
        <p:nvPicPr>
          <p:cNvPr id="8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0" y="1104900"/>
            <a:ext cx="4522788" cy="3665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650614" y="1287507"/>
            <a:ext cx="4130297" cy="2332424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04265-9D4A-1740-9DB8-71F1BEF617F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398603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1111250"/>
            <a:ext cx="5259387" cy="368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706656" y="1308224"/>
            <a:ext cx="3915024" cy="2438659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06ABFC-B8B3-914E-B6DA-1FC6B47E460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197056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513" y="1136650"/>
            <a:ext cx="4862512" cy="380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8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2809224" y="1559355"/>
            <a:ext cx="3870218" cy="290972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E904AF-C4D6-B94B-B319-23ED26598B7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5869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Ph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" b="9073"/>
          <a:stretch>
            <a:fillRect/>
          </a:stretch>
        </p:blipFill>
        <p:spPr bwMode="auto">
          <a:xfrm>
            <a:off x="719138" y="1049338"/>
            <a:ext cx="7586662" cy="387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1"/>
          <p:cNvSpPr>
            <a:spLocks noChangeShapeType="1"/>
          </p:cNvSpPr>
          <p:nvPr userDrawn="1"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9" name="Line 2"/>
          <p:cNvSpPr>
            <a:spLocks noChangeShapeType="1"/>
          </p:cNvSpPr>
          <p:nvPr userDrawn="1"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1"/>
          </p:nvPr>
        </p:nvSpPr>
        <p:spPr>
          <a:xfrm>
            <a:off x="371265" y="495300"/>
            <a:ext cx="7129671" cy="304800"/>
          </a:xfrm>
          <a:prstGeom prst="rect">
            <a:avLst/>
          </a:prstGeom>
        </p:spPr>
        <p:txBody>
          <a:bodyPr vert="horz"/>
          <a:lstStyle>
            <a:lvl1pPr marL="0" marR="0" indent="0" algn="l" defTabSz="914400" rtl="0" eaLnBrk="0" fontAlgn="base" latinLnBrk="0" hangingPunct="0">
              <a:lnSpc>
                <a:spcPts val="2450"/>
              </a:lnSpc>
              <a:spcBef>
                <a:spcPct val="0"/>
              </a:spcBef>
              <a:spcAft>
                <a:spcPct val="0"/>
              </a:spcAft>
              <a:buClrTx/>
              <a:buSzPct val="69000"/>
              <a:buFont typeface="Lucida Grande" charset="0"/>
              <a:buNone/>
              <a:tabLst/>
              <a:defRPr sz="2300" b="1" cap="all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/>
          </p:nvPr>
        </p:nvSpPr>
        <p:spPr>
          <a:xfrm>
            <a:off x="1313737" y="1419408"/>
            <a:ext cx="1677751" cy="2870892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3899979" y="1784167"/>
            <a:ext cx="1629991" cy="2415208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6386666" y="1490085"/>
            <a:ext cx="1693292" cy="2815215"/>
          </a:xfrm>
          <a:prstGeom prst="rect">
            <a:avLst/>
          </a:prstGeom>
        </p:spPr>
        <p:txBody>
          <a:bodyPr vert="horz" lIns="0" tIns="32914" rIns="65828" bIns="32914"/>
          <a:lstStyle>
            <a:lvl1pPr marL="0" indent="0">
              <a:spcBef>
                <a:spcPts val="720"/>
              </a:spcBef>
              <a:buNone/>
              <a:defRPr sz="2000"/>
            </a:lvl1pPr>
            <a:lvl2pPr>
              <a:spcBef>
                <a:spcPts val="720"/>
              </a:spcBef>
              <a:defRPr sz="2000"/>
            </a:lvl2pPr>
            <a:lvl3pPr>
              <a:spcBef>
                <a:spcPts val="720"/>
              </a:spcBef>
              <a:defRPr sz="2000"/>
            </a:lvl3pPr>
            <a:lvl4pPr>
              <a:spcBef>
                <a:spcPts val="720"/>
              </a:spcBef>
              <a:defRPr sz="2000"/>
            </a:lvl4pPr>
            <a:lvl5pPr>
              <a:spcBef>
                <a:spcPts val="720"/>
              </a:spcBef>
              <a:defRPr sz="20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endParaRPr lang="en-US" dirty="0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CDBDE2-F560-4B40-974D-A0F438C3299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72345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027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107" r:id="rId1"/>
    <p:sldLayoutId id="2147484108" r:id="rId2"/>
  </p:sldLayoutIdLst>
  <p:transition xmlns:p14="http://schemas.microsoft.com/office/powerpoint/2010/main"/>
  <p:txStyles>
    <p:titleStyle>
      <a:lvl1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1" fontAlgn="base" hangingPunct="1">
        <a:lnSpc>
          <a:spcPts val="10075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eaLnBrk="1" fontAlgn="base" hangingPunct="1">
        <a:lnSpc>
          <a:spcPts val="10079"/>
        </a:lnSpc>
        <a:spcBef>
          <a:spcPct val="0"/>
        </a:spcBef>
        <a:spcAft>
          <a:spcPct val="0"/>
        </a:spcAft>
        <a:defRPr sz="115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342900" indent="-34290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1" fontAlgn="base" hangingPunct="1">
        <a:lnSpc>
          <a:spcPts val="258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eaLnBrk="1" fontAlgn="base" hangingPunct="1">
        <a:lnSpc>
          <a:spcPts val="2592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2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50288" y="530225"/>
            <a:ext cx="254000" cy="311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5828" tIns="32914" rIns="0" bIns="32914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ts val="2304"/>
              </a:lnSpc>
              <a:defRPr sz="2300" b="1">
                <a:solidFill>
                  <a:schemeClr val="tx1"/>
                </a:solidFill>
                <a:latin typeface="+mj-lt"/>
                <a:ea typeface="ＭＳ Ｐゴシック" charset="0"/>
                <a:cs typeface="PFDinTextCompPro-Bold" charset="0"/>
                <a:sym typeface="PFDinTextCompPro-Bold" charset="0"/>
              </a:defRPr>
            </a:lvl1pPr>
            <a:lvl2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9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>
              <a:defRPr/>
            </a:pPr>
            <a:fld id="{41D72CFD-D302-374C-B1F5-8330648B667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099" name="Line 1"/>
          <p:cNvSpPr>
            <a:spLocks noChangeShapeType="1"/>
          </p:cNvSpPr>
          <p:nvPr/>
        </p:nvSpPr>
        <p:spPr bwMode="auto">
          <a:xfrm>
            <a:off x="457200" y="487363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4100" name="Line 2"/>
          <p:cNvSpPr>
            <a:spLocks noChangeShapeType="1"/>
          </p:cNvSpPr>
          <p:nvPr/>
        </p:nvSpPr>
        <p:spPr bwMode="auto">
          <a:xfrm>
            <a:off x="457200" y="908050"/>
            <a:ext cx="8448675" cy="0"/>
          </a:xfrm>
          <a:prstGeom prst="line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9" r:id="rId3"/>
    <p:sldLayoutId id="2147484110" r:id="rId4"/>
    <p:sldLayoutId id="2147484111" r:id="rId5"/>
    <p:sldLayoutId id="2147484112" r:id="rId6"/>
    <p:sldLayoutId id="2147484113" r:id="rId7"/>
    <p:sldLayoutId id="2147484114" r:id="rId8"/>
    <p:sldLayoutId id="2147484115" r:id="rId9"/>
    <p:sldLayoutId id="2147484103" r:id="rId10"/>
    <p:sldLayoutId id="2147484104" r:id="rId11"/>
    <p:sldLayoutId id="2147484105" r:id="rId12"/>
    <p:sldLayoutId id="2147484106" r:id="rId13"/>
  </p:sldLayoutIdLst>
  <p:transition xmlns:p14="http://schemas.microsoft.com/office/powerpoint/2010/main"/>
  <p:hf hdr="0" ftr="0" dt="0"/>
  <p:txStyles>
    <p:titleStyle>
      <a:lvl1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+mj-lt"/>
          <a:ea typeface="+mj-ea"/>
          <a:cs typeface="+mj-cs"/>
          <a:sym typeface="PFDinTextCompPro-Bold" charset="0"/>
        </a:defRPr>
      </a:lvl1pPr>
      <a:lvl2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2pPr>
      <a:lvl3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3pPr>
      <a:lvl4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4pPr>
      <a:lvl5pPr algn="l" rtl="0" eaLnBrk="0" fontAlgn="base" hangingPunct="0">
        <a:lnSpc>
          <a:spcPts val="23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5pPr>
      <a:lvl6pPr marL="329138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6pPr>
      <a:lvl7pPr marL="658277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7pPr>
      <a:lvl8pPr marL="987415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8pPr>
      <a:lvl9pPr marL="1316553" algn="l" rtl="0" fontAlgn="base">
        <a:lnSpc>
          <a:spcPts val="2304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PFDinTextCompPro-Bold" charset="0"/>
          <a:ea typeface="ヒラギノ角ゴ ProN W6" charset="0"/>
          <a:cs typeface="ヒラギノ角ゴ ProN W6" charset="0"/>
          <a:sym typeface="PFDinTextCompPro-Bold" charset="0"/>
        </a:defRPr>
      </a:lvl9pPr>
    </p:titleStyle>
    <p:bodyStyle>
      <a:lvl1pPr marL="1460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1pPr>
      <a:lvl2pPr marL="2921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2pPr>
      <a:lvl3pPr marL="4381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3pPr>
      <a:lvl4pPr marL="58420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4pPr>
      <a:lvl5pPr marL="730250" indent="-146050" algn="l" rtl="0" eaLnBrk="0" fontAlgn="base" hangingPunct="0">
        <a:lnSpc>
          <a:spcPts val="2450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5pPr>
      <a:lvl6pPr marL="1060557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6pPr>
      <a:lvl7pPr marL="1389695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7pPr>
      <a:lvl8pPr marL="1718833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8pPr>
      <a:lvl9pPr marL="2047972" indent="-146284" algn="l" rtl="0" fontAlgn="base">
        <a:lnSpc>
          <a:spcPts val="2448"/>
        </a:lnSpc>
        <a:spcBef>
          <a:spcPct val="0"/>
        </a:spcBef>
        <a:spcAft>
          <a:spcPct val="0"/>
        </a:spcAft>
        <a:buSzPct val="69000"/>
        <a:buFont typeface="Lucida Grande" charset="0"/>
        <a:buChar char="‣"/>
        <a:defRPr sz="2000">
          <a:solidFill>
            <a:schemeClr val="tx1"/>
          </a:solidFill>
          <a:latin typeface="+mn-lt"/>
          <a:ea typeface="+mn-ea"/>
          <a:cs typeface="+mn-cs"/>
          <a:sym typeface="News706 BT" charset="0"/>
        </a:defRPr>
      </a:lvl9pPr>
    </p:bodyStyle>
    <p:otherStyle>
      <a:defPPr>
        <a:defRPr lang="en-US"/>
      </a:defPPr>
      <a:lvl1pPr marL="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3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8277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7415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16553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691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74830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303968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33106" algn="l" defTabSz="32913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nbviewer.ipython.org/github/cs109/content/blob/master/lec_04_wrangling.ipyn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14337" y="1943100"/>
            <a:ext cx="8469313" cy="2627312"/>
          </a:xfrm>
        </p:spPr>
        <p:txBody>
          <a:bodyPr/>
          <a:lstStyle/>
          <a:p>
            <a:pPr>
              <a:defRPr/>
            </a:pPr>
            <a:r>
              <a:rPr lang="en-US" sz="9000" dirty="0" smtClean="0"/>
              <a:t>USING PYTHON </a:t>
            </a:r>
            <a:br>
              <a:rPr lang="en-US" sz="9000" dirty="0" smtClean="0"/>
            </a:br>
            <a:r>
              <a:rPr lang="en-US" sz="9000" dirty="0" smtClean="0"/>
              <a:t>IN DATA SCIENCE</a:t>
            </a:r>
            <a:br>
              <a:rPr lang="en-US" sz="9000" dirty="0" smtClean="0"/>
            </a:br>
            <a:endParaRPr lang="en-US" sz="6000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loading and viewing data 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4572000" cy="4524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Import Pandas</a:t>
            </a:r>
          </a:p>
          <a:p>
            <a:pPr marL="457200" indent="-457200" algn="l">
              <a:buFont typeface="+mj-lt"/>
              <a:buAutoNum type="arabicPeriod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Copy and paste the URL I passed to you on Slack to the script editor.</a:t>
            </a:r>
          </a:p>
          <a:p>
            <a:pPr marL="457200" indent="-457200" algn="l">
              <a:buFont typeface="+mj-lt"/>
              <a:buAutoNum type="arabicPeriod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assign it to an object named data_url.</a:t>
            </a:r>
          </a:p>
          <a:p>
            <a:pPr marL="457200" indent="-457200" algn="l">
              <a:buFont typeface="+mj-lt"/>
              <a:buAutoNum type="arabicPeriod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Pass data_url to pandas’ read.csv() function and assign the results to an object named ‘drinks’.</a:t>
            </a:r>
          </a:p>
          <a:p>
            <a:pPr marL="457200" indent="-457200" algn="l">
              <a:buFont typeface="+mj-lt"/>
              <a:buAutoNum type="arabicPeriod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Inspect the data with drinks.head(), drinks.tail(), and </a:t>
            </a:r>
            <a:r>
              <a:rPr lang="en-US" sz="1800" dirty="0">
                <a:latin typeface="Helvetica"/>
                <a:cs typeface="Helvetica"/>
              </a:rPr>
              <a:t>drinks.describe(</a:t>
            </a:r>
            <a:r>
              <a:rPr lang="en-US" sz="1800" dirty="0" smtClean="0">
                <a:latin typeface="Helvetica"/>
                <a:cs typeface="Helvetica"/>
              </a:rPr>
              <a:t>).</a:t>
            </a: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125" y="1104900"/>
            <a:ext cx="3848038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17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INDEXING AND selecting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028700"/>
            <a:ext cx="60960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Pandas data is arranged along an index (rows) and columns.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There are three primary ways to access data within a DataFrame: by name, by index location, and by Boolean</a:t>
            </a:r>
          </a:p>
          <a:p>
            <a:pPr marL="1114425" lvl="2" indent="-457200" algn="l">
              <a:buFont typeface="+mj-lt"/>
              <a:buAutoNum type="arabicPeriod"/>
            </a:pPr>
            <a:r>
              <a:rPr lang="en-US" sz="2000" dirty="0" smtClean="0">
                <a:latin typeface="Helvetica"/>
                <a:cs typeface="Helvetica"/>
              </a:rPr>
              <a:t>Name: drinks[‘country’] or drinks.country</a:t>
            </a:r>
          </a:p>
          <a:p>
            <a:pPr marL="1114425" lvl="2" indent="-457200" algn="l">
              <a:buFont typeface="+mj-lt"/>
              <a:buAutoNum type="arabicPeriod"/>
            </a:pPr>
            <a:r>
              <a:rPr lang="en-US" sz="2000" dirty="0" smtClean="0">
                <a:latin typeface="Helvetica"/>
                <a:cs typeface="Helvetica"/>
              </a:rPr>
              <a:t>Index: drinks.ix</a:t>
            </a:r>
            <a:r>
              <a:rPr lang="en-US" sz="2000" dirty="0">
                <a:latin typeface="Helvetica"/>
                <a:cs typeface="Helvetica"/>
              </a:rPr>
              <a:t>[0:3, 0</a:t>
            </a:r>
            <a:r>
              <a:rPr lang="en-US" sz="2000" dirty="0" smtClean="0">
                <a:latin typeface="Helvetica"/>
                <a:cs typeface="Helvetica"/>
              </a:rPr>
              <a:t>]</a:t>
            </a:r>
          </a:p>
          <a:p>
            <a:pPr marL="1114425" lvl="2" indent="-457200" algn="l">
              <a:buFont typeface="+mj-lt"/>
              <a:buAutoNum type="arabicPeriod"/>
            </a:pPr>
            <a:r>
              <a:rPr lang="en-US" sz="2000" dirty="0" smtClean="0">
                <a:latin typeface="Helvetica"/>
                <a:cs typeface="Helvetica"/>
              </a:rPr>
              <a:t>Boolean: </a:t>
            </a:r>
            <a:r>
              <a:rPr lang="en-US" sz="2000" dirty="0">
                <a:latin typeface="Helvetica"/>
                <a:cs typeface="Helvetica"/>
              </a:rPr>
              <a:t>drinks.country[drinks.index &lt; 3</a:t>
            </a:r>
            <a:r>
              <a:rPr lang="en-US" sz="2000" dirty="0" smtClean="0">
                <a:latin typeface="Helvetica"/>
                <a:cs typeface="Helvetica"/>
              </a:rPr>
              <a:t>]</a:t>
            </a:r>
          </a:p>
          <a:p>
            <a:pPr marL="1114425" lvl="2" indent="-457200" algn="l">
              <a:buFont typeface="+mj-lt"/>
              <a:buAutoNum type="arabicPeriod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Series use the same exact logic, except that all their operators are along a single (vertical) axis! </a:t>
            </a:r>
            <a:endParaRPr lang="en-US" sz="2000" dirty="0">
              <a:latin typeface="Helvetica"/>
              <a:cs typeface="Helvetica"/>
            </a:endParaRPr>
          </a:p>
          <a:p>
            <a:pPr marL="1114425" lvl="2" indent="-457200" algn="l">
              <a:buFont typeface="+mj-lt"/>
              <a:buAutoNum type="arabicPeriod"/>
            </a:pPr>
            <a:endParaRPr lang="en-US" sz="2000" dirty="0" smtClean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537" y="1181100"/>
            <a:ext cx="2463800" cy="2133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537" y="3314700"/>
            <a:ext cx="2465832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3187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Indexing and selecting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4724400" cy="3843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Get the column names of the ‘drinks’ DataFrame via drinks.columns.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only the column labeled ‘country’ using selecting by name.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the first three rows of data in the column.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the ‘country’ and ‘continent’ columns in ‘drinks’.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the first three rows in the two columns.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Repeat the same exercise using numeric indices only.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Select the first three rows of the column ‘country’ using Boolean indexing.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4938" y="1124891"/>
            <a:ext cx="3657600" cy="348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036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ASSIGNING, REASSIGNING, AND SPLITTING OUT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028700"/>
            <a:ext cx="609600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New columns in a DataFrame can be arbitrarily created using the df[‘name’] = value syntax.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Data in a Series or DataFrame can be reassigned using the = sign.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You can make conditional reassignments (say, assign all instances where a row’s value equals 1 to zero) using Boolean indexing. 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You can also use Boolean indexing to reassign values in one column when they equal some value in </a:t>
            </a:r>
            <a:r>
              <a:rPr lang="en-US" sz="2000" b="1" i="1" dirty="0" smtClean="0">
                <a:latin typeface="Helvetica"/>
                <a:cs typeface="Helvetica"/>
              </a:rPr>
              <a:t>another </a:t>
            </a:r>
            <a:r>
              <a:rPr lang="en-US" sz="2000" dirty="0" smtClean="0">
                <a:latin typeface="Helvetica"/>
                <a:cs typeface="Helvetica"/>
              </a:rPr>
              <a:t>column.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537" y="1181100"/>
            <a:ext cx="2209799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300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ASSIGNING, REASSIGNING, AND SPLITTING OUT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4724400" cy="4237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Arbitrarily create a column called ‘light_drinker’ and assign it a value of zero.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Reassign the first three rows of the light_drinker column to have 1 as their value.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Reverse this change.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Show all columns of the DataFrame where beer_servings equals 1 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Reassign the light_drinker column to 1 </a:t>
            </a:r>
            <a:r>
              <a:rPr lang="en-US" sz="1600" b="1" dirty="0" smtClean="0">
                <a:latin typeface="Helvetica"/>
                <a:ea typeface="Heiti TC Light"/>
                <a:cs typeface="Helvetica"/>
              </a:rPr>
              <a:t>only where</a:t>
            </a:r>
            <a:r>
              <a:rPr lang="en-US" sz="1600" dirty="0" smtClean="0">
                <a:latin typeface="Helvetica"/>
                <a:ea typeface="Heiti TC Light"/>
                <a:cs typeface="Helvetica"/>
              </a:rPr>
              <a:t> beer_servings equals 1</a:t>
            </a: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Do the same where beer_servings is less than 2.</a:t>
            </a: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r>
              <a:rPr lang="en-US" sz="1600" dirty="0" smtClean="0">
                <a:latin typeface="Helvetica"/>
                <a:ea typeface="Heiti TC Light"/>
                <a:cs typeface="Helvetica"/>
              </a:rPr>
              <a:t>Confirm this change.</a:t>
            </a: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+mj-lt"/>
              <a:buAutoNum type="arabicPeriod"/>
            </a:pPr>
            <a:endParaRPr lang="en-US" sz="16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 smtClean="0">
              <a:latin typeface="Helvetica"/>
              <a:ea typeface="Heiti TC Light"/>
              <a:cs typeface="Helvetic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8737" y="1104899"/>
            <a:ext cx="3809192" cy="367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16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Describing and summarizing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14337" y="1028700"/>
            <a:ext cx="6096000" cy="3843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Use .dtypes, and .info() to understand the DataFrame object itself.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Use .describe(), .mean(), .max(), .min(), and .value_counts() to understand the data inside the DataFrame.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Combine these methods with Boolean selections to understand relationships within certain categories or values.  The &amp; (and) and | (pipe/or) operands let you do Booleans that involve multiple columns.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Use sort_index() to sort your DataFrame by a particular column.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Use .groupby() to get averages, maxes, and mins by category.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6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600" dirty="0" smtClean="0">
                <a:latin typeface="Helvetica"/>
                <a:cs typeface="Helvetica"/>
              </a:rPr>
              <a:t>Watch out for missing values! These can be identified with .isnull(), dropped with .dropna(), and filled with .fillna().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337" y="1257300"/>
            <a:ext cx="2625553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4006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describing and summarizing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952500"/>
            <a:ext cx="4953000" cy="39631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Summarize all numeric columns of the ‘drinks’ dataset.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Get a value count of the strings in the ‘continent’ column.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Find the mean number of beer servings for countries within the EU.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Find European countries where wine_servings is greater than 300.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Determine which 10 countries have the highest total liters of alcohol.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Determine which country has the highest number of beer servings per capita. 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See mean beer servings by 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Find missing values in the DataFrame.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Drop missing values.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Fill missing values.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337" y="1524000"/>
            <a:ext cx="35814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21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Plotting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14337" y="1028700"/>
            <a:ext cx="5715000" cy="4976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Pandas uses a Python package called matplotlib for its plotting.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.plot() lets you access most simple plot functions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.plot(kind = bar)  is for bar plots.  Other kinds are line, barh (horizontal bar), density, area, scatter, and hexbin</a:t>
            </a:r>
            <a:r>
              <a:rPr lang="en-US" sz="1800" dirty="0">
                <a:latin typeface="Helvetica"/>
                <a:cs typeface="Helvetica"/>
              </a:rPr>
              <a:t>.</a:t>
            </a:r>
            <a:endParaRPr lang="en-US" sz="18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You can add plot titles with the title= assignment, as well as .set_xlabel() and .set_ylabel()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.hist() lets you create histograms, with by= letting you see them by a particular group</a:t>
            </a: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Use .groupby() to create summary plots for a particular string or category of data (such as continent)</a:t>
            </a: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 smtClean="0">
              <a:latin typeface="Helvetica"/>
              <a:cs typeface="Helvetica"/>
            </a:endParaRPr>
          </a:p>
          <a:p>
            <a:pPr marL="457200" indent="-457200" algn="l">
              <a:lnSpc>
                <a:spcPct val="80000"/>
              </a:lnSpc>
              <a:buFont typeface="Arial"/>
              <a:buChar char="•"/>
            </a:pPr>
            <a:endParaRPr lang="en-US" sz="1800" dirty="0" smtClean="0">
              <a:latin typeface="Helvetica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136" r="-1"/>
          <a:stretch/>
        </p:blipFill>
        <p:spPr>
          <a:xfrm>
            <a:off x="6239967" y="1028700"/>
            <a:ext cx="2996107" cy="408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86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Plotting data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18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952500"/>
            <a:ext cx="4876800" cy="4480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ea typeface="Heiti TC Light"/>
                <a:cs typeface="Helvetica"/>
              </a:rPr>
              <a:t>Create a bar plot of the number of countries in each 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bar </a:t>
            </a:r>
            <a:r>
              <a:rPr lang="en-US" sz="1400" dirty="0">
                <a:latin typeface="Helvetica"/>
                <a:cs typeface="Helvetica"/>
              </a:rPr>
              <a:t>plot of </a:t>
            </a:r>
            <a:r>
              <a:rPr lang="en-US" sz="1400" dirty="0" smtClean="0">
                <a:latin typeface="Helvetica"/>
                <a:cs typeface="Helvetica"/>
              </a:rPr>
              <a:t>the average </a:t>
            </a:r>
            <a:r>
              <a:rPr lang="en-US" sz="1400" dirty="0">
                <a:latin typeface="Helvetica"/>
                <a:cs typeface="Helvetica"/>
              </a:rPr>
              <a:t>number of beer servings (per adult per year) by </a:t>
            </a:r>
            <a:r>
              <a:rPr lang="en-US" sz="1400" dirty="0" smtClean="0">
                <a:latin typeface="Helvetica"/>
                <a:cs typeface="Helvetica"/>
              </a:rPr>
              <a:t>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histogram </a:t>
            </a:r>
            <a:r>
              <a:rPr lang="en-US" sz="1400" dirty="0">
                <a:latin typeface="Helvetica"/>
                <a:cs typeface="Helvetica"/>
              </a:rPr>
              <a:t>of beer servings </a:t>
            </a:r>
            <a:r>
              <a:rPr lang="en-US" sz="1400" dirty="0" smtClean="0">
                <a:latin typeface="Helvetica"/>
                <a:cs typeface="Helvetica"/>
              </a:rPr>
              <a:t>by number of countries.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density plot (a smoothed </a:t>
            </a:r>
            <a:r>
              <a:rPr lang="en-US" sz="1400" dirty="0">
                <a:latin typeface="Helvetica"/>
                <a:cs typeface="Helvetica"/>
              </a:rPr>
              <a:t>version of a histogram</a:t>
            </a:r>
            <a:r>
              <a:rPr lang="en-US" sz="1400" dirty="0" smtClean="0">
                <a:latin typeface="Helvetica"/>
                <a:cs typeface="Helvetica"/>
              </a:rPr>
              <a:t>) of </a:t>
            </a:r>
            <a:r>
              <a:rPr lang="en-US" sz="1400" dirty="0">
                <a:latin typeface="Helvetica"/>
                <a:cs typeface="Helvetica"/>
              </a:rPr>
              <a:t>beer </a:t>
            </a:r>
            <a:r>
              <a:rPr lang="en-US" sz="1400" dirty="0" smtClean="0">
                <a:latin typeface="Helvetica"/>
                <a:cs typeface="Helvetica"/>
              </a:rPr>
              <a:t>servings by number of countries.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grouped histograms of beer servings of countries by 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box plot of of beer servings by continent.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scatterplot of beer servings versus wine servings.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r>
              <a:rPr lang="en-US" sz="1400" dirty="0" smtClean="0">
                <a:latin typeface="Helvetica"/>
                <a:cs typeface="Helvetica"/>
              </a:rPr>
              <a:t>Create a scatterplot matrix of all numeric columns in the DataFrame.</a:t>
            </a: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endParaRPr lang="en-US" sz="1400" dirty="0">
              <a:latin typeface="Helvetica"/>
              <a:cs typeface="Helvetica"/>
            </a:endParaRPr>
          </a:p>
          <a:p>
            <a:pPr marL="457200" indent="-457200" algn="l">
              <a:lnSpc>
                <a:spcPct val="120000"/>
              </a:lnSpc>
              <a:buFont typeface="+mj-lt"/>
              <a:buAutoNum type="arabicPeriod"/>
            </a:pPr>
            <a:endParaRPr lang="en-US" sz="1400" dirty="0" smtClean="0">
              <a:latin typeface="Helvetica"/>
              <a:ea typeface="Heiti TC Light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137" y="1257300"/>
            <a:ext cx="3709823" cy="322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5623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HOMEWORK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14337" y="1028700"/>
            <a:ext cx="8458200" cy="4071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Open </a:t>
            </a:r>
            <a:r>
              <a:rPr lang="en-US" sz="1400" dirty="0" smtClean="0">
                <a:latin typeface="Helvetica"/>
                <a:cs typeface="Helvetica"/>
                <a:hlinkClick r:id="rId3"/>
              </a:rPr>
              <a:t>http</a:t>
            </a:r>
            <a:r>
              <a:rPr lang="en-US" sz="1400" dirty="0">
                <a:latin typeface="Helvetica"/>
                <a:cs typeface="Helvetica"/>
                <a:hlinkClick r:id="rId3"/>
              </a:rPr>
              <a:t>://nbviewer.ipython.org/github/cs109/content/blob/master/</a:t>
            </a:r>
            <a:r>
              <a:rPr lang="en-US" sz="1400" dirty="0" smtClean="0">
                <a:latin typeface="Helvetica"/>
                <a:cs typeface="Helvetica"/>
                <a:hlinkClick r:id="rId3"/>
              </a:rPr>
              <a:t>lec_04_wrangling.ipynb</a:t>
            </a:r>
            <a:r>
              <a:rPr lang="en-US" sz="1400" dirty="0" smtClean="0">
                <a:latin typeface="Helvetica"/>
                <a:cs typeface="Helvetica"/>
              </a:rPr>
              <a:t>.</a:t>
            </a:r>
            <a:r>
              <a:rPr lang="en-US" sz="1800" dirty="0" smtClean="0">
                <a:latin typeface="Helvetica"/>
                <a:cs typeface="Helvetica"/>
              </a:rPr>
              <a:t> 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Read </a:t>
            </a:r>
            <a:r>
              <a:rPr lang="en-US" sz="1800" dirty="0">
                <a:latin typeface="Helvetica"/>
                <a:cs typeface="Helvetica"/>
              </a:rPr>
              <a:t>through the entire i</a:t>
            </a:r>
            <a:r>
              <a:rPr lang="en-US" sz="1800" dirty="0" smtClean="0">
                <a:latin typeface="Helvetica"/>
                <a:cs typeface="Helvetica"/>
              </a:rPr>
              <a:t>Python </a:t>
            </a:r>
            <a:r>
              <a:rPr lang="en-US" sz="1800" dirty="0">
                <a:latin typeface="Helvetica"/>
                <a:cs typeface="Helvetica"/>
              </a:rPr>
              <a:t>Notebook</a:t>
            </a:r>
            <a:r>
              <a:rPr lang="en-US" sz="1800" dirty="0" smtClean="0">
                <a:latin typeface="Helvetica"/>
                <a:cs typeface="Helvetica"/>
              </a:rPr>
              <a:t>.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As </a:t>
            </a:r>
            <a:r>
              <a:rPr lang="en-US" sz="1800" dirty="0">
                <a:latin typeface="Helvetica"/>
                <a:cs typeface="Helvetica"/>
              </a:rPr>
              <a:t>you get to each code block, </a:t>
            </a:r>
            <a:r>
              <a:rPr lang="en-US" sz="1800" b="1" dirty="0">
                <a:latin typeface="Helvetica"/>
                <a:cs typeface="Helvetica"/>
              </a:rPr>
              <a:t>copy it into your own Python script</a:t>
            </a:r>
            <a:r>
              <a:rPr lang="en-US" sz="1800" dirty="0">
                <a:latin typeface="Helvetica"/>
                <a:cs typeface="Helvetica"/>
              </a:rPr>
              <a:t> and run the code yourself. Try to understand exactly how each line works. You will run into Python functions that you haven't seen before</a:t>
            </a:r>
            <a:r>
              <a:rPr lang="en-US" sz="1800" dirty="0" smtClean="0">
                <a:latin typeface="Helvetica"/>
                <a:cs typeface="Helvetica"/>
              </a:rPr>
              <a:t>!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Explore </a:t>
            </a:r>
            <a:r>
              <a:rPr lang="en-US" sz="1800" dirty="0">
                <a:latin typeface="Helvetica"/>
                <a:cs typeface="Helvetica"/>
              </a:rPr>
              <a:t>the data on your own using Pandas. At the bottom of your script, write out (as comments) </a:t>
            </a:r>
            <a:r>
              <a:rPr lang="en-US" sz="1800" b="1" dirty="0">
                <a:latin typeface="Helvetica"/>
                <a:cs typeface="Helvetica"/>
              </a:rPr>
              <a:t>two interesting facts</a:t>
            </a:r>
            <a:r>
              <a:rPr lang="en-US" sz="1800" dirty="0">
                <a:latin typeface="Helvetica"/>
                <a:cs typeface="Helvetica"/>
              </a:rPr>
              <a:t> that you learned about the data, and show the code you used to find those facts</a:t>
            </a:r>
            <a:r>
              <a:rPr lang="en-US" sz="1800" dirty="0" smtClean="0">
                <a:latin typeface="Helvetica"/>
                <a:cs typeface="Helvetica"/>
              </a:rPr>
              <a:t>.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Create</a:t>
            </a:r>
            <a:r>
              <a:rPr lang="en-US" sz="1800" dirty="0">
                <a:latin typeface="Helvetica"/>
                <a:cs typeface="Helvetica"/>
              </a:rPr>
              <a:t> </a:t>
            </a:r>
            <a:r>
              <a:rPr lang="en-US" sz="1800" b="1" dirty="0">
                <a:latin typeface="Helvetica"/>
                <a:cs typeface="Helvetica"/>
              </a:rPr>
              <a:t>two new plots</a:t>
            </a:r>
            <a:r>
              <a:rPr lang="en-US" sz="1800" dirty="0">
                <a:latin typeface="Helvetica"/>
                <a:cs typeface="Helvetica"/>
              </a:rPr>
              <a:t> that show something interesting about the data, and save those plots as files. Include the plotting code at the bottom of your script.</a:t>
            </a:r>
          </a:p>
          <a:p>
            <a:pPr marL="285750" lvl="0" indent="-285750" algn="l">
              <a:lnSpc>
                <a:spcPct val="120000"/>
              </a:lnSpc>
              <a:buFont typeface="Arial"/>
              <a:buChar char="•"/>
            </a:pPr>
            <a:r>
              <a:rPr lang="en-US" sz="1800" dirty="0" smtClean="0">
                <a:latin typeface="Helvetica"/>
                <a:cs typeface="Helvetica"/>
              </a:rPr>
              <a:t>Save your</a:t>
            </a:r>
            <a:r>
              <a:rPr lang="en-US" sz="1800" dirty="0">
                <a:latin typeface="Helvetica"/>
                <a:cs typeface="Helvetica"/>
              </a:rPr>
              <a:t> </a:t>
            </a:r>
            <a:r>
              <a:rPr lang="en-US" sz="1800" b="1" dirty="0">
                <a:latin typeface="Helvetica"/>
                <a:cs typeface="Helvetica"/>
              </a:rPr>
              <a:t>Python script and image files</a:t>
            </a:r>
            <a:r>
              <a:rPr lang="en-US" sz="1800" dirty="0">
                <a:latin typeface="Helvetica"/>
                <a:cs typeface="Helvetica"/>
              </a:rPr>
              <a:t> to your </a:t>
            </a:r>
            <a:r>
              <a:rPr lang="en-US" sz="1800" dirty="0" smtClean="0">
                <a:latin typeface="Helvetica"/>
                <a:cs typeface="Helvetica"/>
              </a:rPr>
              <a:t>local hard drive.  We will upload them to the class Git on Tuesday. </a:t>
            </a:r>
            <a:endParaRPr lang="en-US" sz="18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835645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ctrTitle"/>
          </p:nvPr>
        </p:nvSpPr>
        <p:spPr bwMode="auto">
          <a:xfrm>
            <a:off x="490537" y="1066800"/>
            <a:ext cx="8382001" cy="36957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3600"/>
              </a:lnSpc>
              <a:defRPr/>
            </a:pP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I. 	QUICK overview of python, anaconda, and Spyder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ii.	Scripting &amp; The iPython interpreter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iii. 	Pandas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		A. LOADING &amp; VIEWING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	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b.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indexing and selecting 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 	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C. ASSIGNING, REASSIGNING, &amp; SPLITTING DATA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/>
            </a:r>
            <a:b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	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d. DESCRIBING AND SUMMARIZING DATA</a:t>
            </a:r>
            <a:b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</a:b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 </a:t>
            </a:r>
            <a:r>
              <a:rPr lang="en-US" sz="3000" dirty="0">
                <a:latin typeface="PFDinTextCompPro-Bold" charset="0"/>
                <a:ea typeface="ヒラギノ角ゴ ProN W6" charset="0"/>
                <a:cs typeface="ヒラギノ角ゴ ProN W6" charset="0"/>
              </a:rPr>
              <a:t>		</a:t>
            </a:r>
            <a:r>
              <a:rPr lang="en-US" sz="3000" dirty="0" smtClean="0">
                <a:latin typeface="PFDinTextCompPro-Bold" charset="0"/>
                <a:ea typeface="ヒラギノ角ゴ ProN W6" charset="0"/>
                <a:cs typeface="ヒラギノ角ゴ ProN W6" charset="0"/>
              </a:rPr>
              <a:t>e. plotting data</a:t>
            </a:r>
            <a:endParaRPr lang="en-US" sz="3000" cap="none" dirty="0">
              <a:latin typeface="PFDinTextCompPro-Bold" charset="0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agenda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8877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37" y="3238500"/>
            <a:ext cx="8426450" cy="105568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Questions?</a:t>
            </a:r>
            <a:endParaRPr lang="en-US" sz="2000" dirty="0"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6400800" cy="304800"/>
          </a:xfrm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/>
            <a:r>
              <a:rPr lang="en-US" cap="none" dirty="0" smtClean="0">
                <a:latin typeface="PFDinTextCompPro-Bold" charset="0"/>
                <a:ea typeface="ヒラギノ角ゴ ProN W3" charset="0"/>
                <a:cs typeface="ヒラギノ角ゴ ProN W3" charset="0"/>
              </a:rPr>
              <a:t>USING PYTHON IN DATA SCIENCE</a:t>
            </a:r>
            <a:endParaRPr lang="en-US" cap="none" dirty="0">
              <a:latin typeface="PFDinTextCompPro-Bold" charset="0"/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6308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Python, ANACONDA, AND SPYDER OVERVIEW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257300"/>
            <a:ext cx="838200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Python is a dynamically-typed scripting language popular with web applications, scientific computing, and backend / ETL work. 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The focus of Python is on simplicity and code readability – with a mantra that “there should only be one obvious way to do it.”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Python is implemented via CPython, and many Python packages call C explicitly to speed up execution. 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Although 5-10x faster than R, Python is typically 5-8x slower than Java due to its dynamic typing and inference. </a:t>
            </a: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554052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371475" y="495300"/>
            <a:ext cx="7129463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>
                <a:latin typeface="PFDinTextCompPro-Bold" charset="0"/>
                <a:ea typeface="ＭＳ Ｐゴシック" charset="0"/>
                <a:cs typeface="PFDinTextCompPro-Bold" charset="0"/>
                <a:sym typeface="PFDinTextCompPro-Bold" charset="0"/>
              </a:rPr>
              <a:t>Why use python?</a:t>
            </a:r>
          </a:p>
          <a:p>
            <a:pPr eaLnBrk="1" hangingPunct="1">
              <a:lnSpc>
                <a:spcPts val="2448"/>
              </a:lnSpc>
              <a:defRPr/>
            </a:pPr>
            <a:endParaRPr lang="en-US" dirty="0" smtClean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6F4A1B40-4074-4A43-A415-862C3E2C2127}" type="slidenum">
              <a:rPr lang="en-US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14337" y="1257300"/>
            <a:ext cx="63246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Fast development due to concise syntax and REPL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Clear, plain language and error messages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>
                <a:latin typeface="Helvetica"/>
                <a:ea typeface="Heiti TC Light"/>
                <a:cs typeface="Helvetica"/>
              </a:rPr>
              <a:t>Used in real-world production </a:t>
            </a:r>
            <a:r>
              <a:rPr lang="en-US" sz="2000" dirty="0" smtClean="0">
                <a:latin typeface="Helvetica"/>
                <a:ea typeface="Heiti TC Light"/>
                <a:cs typeface="Helvetica"/>
              </a:rPr>
              <a:t>environments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Useful help() function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Lots of scientific package written in it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In most areas, matches the functionality of R</a:t>
            </a: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ANACONDA, iPython, &amp; Spyder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257300"/>
            <a:ext cx="571500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Anaconda is a free Python distribution that includes all the scientific packages you need for this class.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Anaconda includes iPython, an enhanced interactive shell for scientific computing, and  Spyder, a great scientific IDE for Python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>
                <a:solidFill>
                  <a:srgbClr val="2C2C2E"/>
                </a:solidFill>
                <a:latin typeface="Helvetica"/>
                <a:cs typeface="Helvetica"/>
              </a:rPr>
              <a:t>Why not use iPython Notebooks?  Because we want to think like software developers building for production!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285750" indent="-28575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719" y="1257301"/>
            <a:ext cx="1961618" cy="137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1337" y="3162300"/>
            <a:ext cx="1479557" cy="147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550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THE SPYDER IDE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104900"/>
            <a:ext cx="3733800" cy="3698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Open Anaconda Launcher and select ‘spyder-app’</a:t>
            </a: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Your python script is to the left, and the iPython REPL (or console) is to the right.</a:t>
            </a: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endParaRPr lang="en-US" sz="20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Press Command-Enter to execute code from the editor in the console.</a:t>
            </a: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lnSpc>
                <a:spcPct val="90000"/>
              </a:lnSpc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Automatic code completion is done using the tab key</a:t>
            </a: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937" y="1123576"/>
            <a:ext cx="4426333" cy="378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8018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Exercise: lists and loops in Spyder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14337" y="1028700"/>
            <a:ext cx="4419600" cy="4524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Create a new file named test.py in your ‘My Documents’ folder.</a:t>
            </a:r>
          </a:p>
          <a:p>
            <a:pPr marL="457200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In the script:</a:t>
            </a:r>
          </a:p>
          <a:p>
            <a:pPr marL="785813" lvl="1" indent="-457200" algn="l">
              <a:buFont typeface="Arial"/>
              <a:buChar char="•"/>
            </a:pPr>
            <a:r>
              <a:rPr lang="en-US" sz="1800" dirty="0">
                <a:latin typeface="Helvetica"/>
                <a:ea typeface="Heiti TC Light"/>
                <a:cs typeface="Helvetica"/>
              </a:rPr>
              <a:t>I</a:t>
            </a:r>
            <a:r>
              <a:rPr lang="en-US" sz="1800" dirty="0" smtClean="0">
                <a:latin typeface="Helvetica"/>
                <a:ea typeface="Heiti TC Light"/>
                <a:cs typeface="Helvetica"/>
              </a:rPr>
              <a:t>nstantiate a list of four strings</a:t>
            </a:r>
          </a:p>
          <a:p>
            <a:pPr marL="785813" lvl="1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Print the first three items in the list</a:t>
            </a:r>
          </a:p>
          <a:p>
            <a:pPr marL="785813" lvl="1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Write a for loop to print out each string individually</a:t>
            </a:r>
          </a:p>
          <a:p>
            <a:pPr marL="785813" lvl="1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Using tab completion, append a fifth string to the list</a:t>
            </a:r>
          </a:p>
          <a:p>
            <a:pPr marL="785813" lvl="1" indent="-457200" algn="l">
              <a:buFont typeface="Arial"/>
              <a:buChar char="•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1800" dirty="0" smtClean="0">
                <a:latin typeface="Helvetica"/>
                <a:ea typeface="Heiti TC Light"/>
                <a:cs typeface="Helvetica"/>
              </a:rPr>
              <a:t>Run the script in the iPython console using command-enter. </a:t>
            </a:r>
          </a:p>
          <a:p>
            <a:pPr marL="785813" lvl="1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1800" dirty="0" smtClean="0">
              <a:latin typeface="Helvetica"/>
              <a:ea typeface="Heiti TC Light"/>
              <a:cs typeface="Helvetic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337" y="952500"/>
            <a:ext cx="4199450" cy="410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534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PANDAS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028700"/>
            <a:ext cx="53340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Unlike R, Python does not have a built-in data type for tabular data.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Pandas fills that gap with its Series and DataFrame objects.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Series and DataFrames have two basic axes: an index axis and a column index.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ea typeface="Heiti TC Light"/>
                <a:cs typeface="Helvetica"/>
              </a:rPr>
              <a:t>Series represent a single column of data, while a DataFrame represents multiple Series sharing a common index. 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ea typeface="Heiti TC Light"/>
              <a:cs typeface="Helvetica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6937" y="1104900"/>
            <a:ext cx="2880986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3958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414337" y="495300"/>
            <a:ext cx="6400800" cy="304800"/>
          </a:xfrm>
        </p:spPr>
        <p:txBody>
          <a:bodyPr/>
          <a:lstStyle/>
          <a:p>
            <a:pPr eaLnBrk="1" hangingPunct="1">
              <a:lnSpc>
                <a:spcPts val="2448"/>
              </a:lnSpc>
              <a:defRPr/>
            </a:pPr>
            <a:r>
              <a:rPr lang="en-US" dirty="0" smtClean="0"/>
              <a:t>Loading and viewing data in pandas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BD5AD749-DAD1-6A4A-A2AA-CB20EAD0AEB7}" type="slidenum">
              <a:rPr lang="en-US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4337" y="1028700"/>
            <a:ext cx="56388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Pandas makes loading data from external sources into DataFrames easy via its read.*() methods such as read.csv, read.sql, read.json, and read.excel.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Viewing the data in the DataFrame is also very easy to do: use the head(), tail(), and describe() functions to get an overview of the data. </a:t>
            </a:r>
          </a:p>
          <a:p>
            <a:pPr marL="457200" indent="-457200" algn="l">
              <a:buFont typeface="Arial"/>
              <a:buChar char="•"/>
            </a:pPr>
            <a:endParaRPr lang="en-US" sz="2000" dirty="0">
              <a:latin typeface="Helvetica"/>
              <a:cs typeface="Helvetica"/>
            </a:endParaRPr>
          </a:p>
          <a:p>
            <a:pPr marL="457200" indent="-457200" algn="l">
              <a:buFont typeface="Arial"/>
              <a:buChar char="•"/>
            </a:pPr>
            <a:r>
              <a:rPr lang="en-US" sz="2000" dirty="0" smtClean="0">
                <a:latin typeface="Helvetica"/>
                <a:cs typeface="Helvetica"/>
              </a:rPr>
              <a:t>Pandas data is in five basic types: int, float, Boolean, object, and category.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537" y="1181100"/>
            <a:ext cx="2463800" cy="2133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537" y="3314700"/>
            <a:ext cx="2465832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557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_Instructor_Template_Deck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FFFFD6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E8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genda">
  <a:themeElements>
    <a:clrScheme name="General Assembl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50A34"/>
      </a:accent1>
      <a:accent2>
        <a:srgbClr val="ED203B"/>
      </a:accent2>
      <a:accent3>
        <a:srgbClr val="FF9DB6"/>
      </a:accent3>
      <a:accent4>
        <a:srgbClr val="FFD707"/>
      </a:accent4>
      <a:accent5>
        <a:srgbClr val="78E6D2"/>
      </a:accent5>
      <a:accent6>
        <a:srgbClr val="23C2BC"/>
      </a:accent6>
      <a:hlink>
        <a:srgbClr val="009999"/>
      </a:hlink>
      <a:folHlink>
        <a:srgbClr val="99CC00"/>
      </a:folHlink>
    </a:clrScheme>
    <a:fontScheme name="Agenda">
      <a:majorFont>
        <a:latin typeface="PFDinTextCompPro-Bold"/>
        <a:ea typeface="ヒラギノ角ゴ ProN W6"/>
        <a:cs typeface="ヒラギノ角ゴ ProN W6"/>
      </a:majorFont>
      <a:minorFont>
        <a:latin typeface="News706 B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/>
      <a:lstStyle/>
    </a:lnDef>
  </a:objectDefaults>
  <a:extraClrSchemeLst>
    <a:extraClrScheme>
      <a:clrScheme name="Agend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GA_Instructor_Template_Deck.potx</Template>
  <TotalTime>14185</TotalTime>
  <Pages>0</Pages>
  <Words>1497</Words>
  <Characters>0</Characters>
  <Application>Microsoft Macintosh PowerPoint</Application>
  <PresentationFormat>Custom</PresentationFormat>
  <Lines>0</Lines>
  <Paragraphs>215</Paragraphs>
  <Slides>20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GA_Instructor_Template_Deck</vt:lpstr>
      <vt:lpstr>Agenda</vt:lpstr>
      <vt:lpstr>USING PYTHON  IN DATA SCIENCE </vt:lpstr>
      <vt:lpstr>I.  QUICK overview of python, anaconda, and Spyder ii. Scripting &amp; The iPython interpreter iii.  Pandas    A. LOADING &amp; VIEWING DATA    b. indexing and selecting data    C. ASSIGNING, REASSIGNING, &amp; SPLITTING DATA    d. DESCRIBING AND SUMMARIZING DATA    e. plotting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Velislava Petkova</cp:lastModifiedBy>
  <cp:revision>613</cp:revision>
  <dcterms:modified xsi:type="dcterms:W3CDTF">2015-01-25T21:28:35Z</dcterms:modified>
</cp:coreProperties>
</file>